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669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21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84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320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2371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1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966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348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71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39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7740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>
                <a:lumMod val="0"/>
                <a:lumOff val="100000"/>
                <a:alpha val="0"/>
              </a:srgbClr>
            </a:gs>
            <a:gs pos="34000">
              <a:srgbClr val="00CCCC"/>
            </a:gs>
            <a:gs pos="43000">
              <a:srgbClr val="9999FF"/>
            </a:gs>
            <a:gs pos="58000">
              <a:srgbClr val="2E6792"/>
            </a:gs>
            <a:gs pos="64000">
              <a:srgbClr val="3333CC"/>
            </a:gs>
            <a:gs pos="78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99060-781E-40D5-B888-ABE0E111C130}" type="datetimeFigureOut">
              <a:rPr lang="it-IT" smtClean="0"/>
              <a:pPr/>
              <a:t>02/02/2018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25A0E-A549-40E1-9A6E-8503F81CD93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161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6588224" y="3933056"/>
            <a:ext cx="324036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BARBERA EMMANUELA 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CIPOLLA MIRIAM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FIORE LUANA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GIARDINA GLORIA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GRAFATO DEMETRA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GUZZARDO FRANCESCA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LA SALA STEFANÌ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MORREALE EMANUELA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MIRABILE MATILDE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SCATURRO GIORGIA</a:t>
            </a:r>
          </a:p>
          <a:p>
            <a:r>
              <a:rPr lang="it-IT" sz="1600" dirty="0" smtClean="0">
                <a:solidFill>
                  <a:schemeClr val="bg1">
                    <a:lumMod val="85000"/>
                  </a:schemeClr>
                </a:solidFill>
              </a:rPr>
              <a:t>SUTERA GAIA</a:t>
            </a:r>
          </a:p>
          <a:p>
            <a:r>
              <a:rPr lang="it-IT" dirty="0" smtClean="0"/>
              <a:t>         </a:t>
            </a:r>
            <a:r>
              <a:rPr lang="it-IT" dirty="0" smtClean="0">
                <a:solidFill>
                  <a:schemeClr val="bg1"/>
                </a:solidFill>
              </a:rPr>
              <a:t>ID</a:t>
            </a:r>
            <a:endParaRPr lang="it-IT" dirty="0" smtClean="0"/>
          </a:p>
          <a:p>
            <a:endParaRPr lang="it-IT" dirty="0" smtClean="0"/>
          </a:p>
        </p:txBody>
      </p:sp>
      <p:sp>
        <p:nvSpPr>
          <p:cNvPr id="12" name="Rettangolo 11"/>
          <p:cNvSpPr/>
          <p:nvPr/>
        </p:nvSpPr>
        <p:spPr>
          <a:xfrm>
            <a:off x="611560" y="1988840"/>
            <a:ext cx="666721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 BULLISMO</a:t>
            </a:r>
            <a:endParaRPr lang="it-IT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7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116632"/>
            <a:ext cx="42001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6600" b="1" dirty="0" smtClean="0">
                <a:ln w="50800"/>
                <a:solidFill>
                  <a:schemeClr val="bg1"/>
                </a:solidFill>
              </a:rPr>
              <a:t>CHE COS’È?</a:t>
            </a:r>
            <a:endParaRPr lang="it-IT" sz="66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266596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/>
              <a:t>Per bullismo si intendono tutte le azioni di prevaricazione messe in  atto da un </a:t>
            </a:r>
            <a:r>
              <a:rPr lang="it-IT" sz="3200" i="1" dirty="0" smtClean="0"/>
              <a:t>‘‘bullo’’ </a:t>
            </a:r>
            <a:r>
              <a:rPr lang="it-IT" sz="3200" dirty="0" smtClean="0"/>
              <a:t>o da un gruppo, nei confronti di un altro individuo, percepito come </a:t>
            </a:r>
            <a:r>
              <a:rPr lang="it-IT" sz="3200" i="1" dirty="0" smtClean="0"/>
              <a:t>‘‘più debole’’.</a:t>
            </a:r>
            <a:endParaRPr lang="it-IT" sz="3200" i="1" dirty="0"/>
          </a:p>
        </p:txBody>
      </p:sp>
      <p:pic>
        <p:nvPicPr>
          <p:cNvPr id="1027" name="Picture 3" descr="C:\Users\Manuele Giardina\Desktop\IMG 0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2261">
            <a:off x="4699450" y="3920963"/>
            <a:ext cx="4230257" cy="24218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C:\Users\Manuele Giardina\Desktop\IMG 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0746">
            <a:off x="203514" y="3821079"/>
            <a:ext cx="3899768" cy="25492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7649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" y="260648"/>
            <a:ext cx="920382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800" b="1" dirty="0" smtClean="0">
                <a:ln w="50800"/>
                <a:solidFill>
                  <a:schemeClr val="bg1"/>
                </a:solidFill>
              </a:rPr>
              <a:t>IL BULLISMO SI SUDDIVIDE IN…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89445" y="1088781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Esistono tre forme di bullismo:</a:t>
            </a:r>
          </a:p>
          <a:p>
            <a:pPr marL="285750" indent="-285750">
              <a:buFont typeface="Wingdings" pitchFamily="2" charset="2"/>
              <a:buChar char="§"/>
            </a:pPr>
            <a:endParaRPr lang="it-IT" sz="2800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800" dirty="0" smtClean="0"/>
              <a:t>Bullismo diretto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800" dirty="0" smtClean="0"/>
              <a:t>Bullismo indiretto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800" dirty="0" err="1" smtClean="0"/>
              <a:t>Cyberbullismo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89445" y="3789040"/>
            <a:ext cx="835901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i="1" dirty="0" smtClean="0"/>
              <a:t>bullismo diretto</a:t>
            </a:r>
            <a:r>
              <a:rPr lang="it-IT" sz="2400" dirty="0" smtClean="0"/>
              <a:t>, comprende attacchi espliciti nei confronti della vittima e può essere di tipo fisico o verbale.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i="1" dirty="0" smtClean="0"/>
              <a:t>bullismo indiretto</a:t>
            </a:r>
            <a:r>
              <a:rPr lang="it-IT" sz="2400" dirty="0" smtClean="0"/>
              <a:t>, danneggia la vittima nelle sue relazioni con le altre persone, attraverso l’esclusione dal gruppo, l’isolamento…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400" dirty="0" smtClean="0"/>
              <a:t>Il </a:t>
            </a:r>
            <a:r>
              <a:rPr lang="it-IT" sz="2400" b="1" i="1" dirty="0" err="1" smtClean="0"/>
              <a:t>cyberbullismo</a:t>
            </a:r>
            <a:r>
              <a:rPr lang="it-IT" sz="2400" dirty="0" smtClean="0"/>
              <a:t> è l’insieme delle azioni di bullismo che si verificano attraverso i social.</a:t>
            </a:r>
            <a:endParaRPr lang="it-IT" sz="2400" b="1" i="1" dirty="0"/>
          </a:p>
        </p:txBody>
      </p:sp>
      <p:pic>
        <p:nvPicPr>
          <p:cNvPr id="1026" name="Picture 2" descr="C:\Users\Manuele Giardina\Desktop\IMG 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74912"/>
            <a:ext cx="344996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3798" y="332656"/>
            <a:ext cx="79485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400" b="1" dirty="0" smtClean="0">
                <a:ln w="50800"/>
                <a:solidFill>
                  <a:schemeClr val="bg1"/>
                </a:solidFill>
              </a:rPr>
              <a:t>CARATTERISTICHE DEL BULLISMO</a:t>
            </a:r>
            <a:endParaRPr lang="it-IT" sz="44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04755" y="1196752"/>
            <a:ext cx="80947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/>
              <a:t>Perché si possa parlare di bullismo ci devono essere caratteristiche ben precise.</a:t>
            </a:r>
          </a:p>
          <a:p>
            <a:r>
              <a:rPr lang="it-IT" sz="2200" dirty="0" smtClean="0"/>
              <a:t>Eccone alcune.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I protagonisti, sono generalmente bambini o adolescenti;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gli atti di prepotenza, le molestie o le aggressioni sono messe in atto dal bullo;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c’è persistenza nel tempo;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c’è uno squilibrio tra il potere del bullo e quello della vittima;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sz="2200" dirty="0" smtClean="0"/>
              <a:t>la vittima non è in grado di difendersi.</a:t>
            </a:r>
          </a:p>
        </p:txBody>
      </p:sp>
      <p:pic>
        <p:nvPicPr>
          <p:cNvPr id="2050" name="Picture 2" descr="C:\Users\Manuele Giardina\Desktop\IMG 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059" y="4336073"/>
            <a:ext cx="428113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nuele Giardina\Desktop\IMG 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5942">
            <a:off x="522058" y="4410538"/>
            <a:ext cx="3678422" cy="2155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26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52230" y="189017"/>
            <a:ext cx="726718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400" b="1" dirty="0" smtClean="0">
                <a:ln w="50800"/>
                <a:solidFill>
                  <a:schemeClr val="bg1"/>
                </a:solidFill>
              </a:rPr>
              <a:t>CONSEGUENZE DEL BULLISMO</a:t>
            </a:r>
            <a:endParaRPr lang="it-IT" sz="44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24210" y="958458"/>
            <a:ext cx="8186729" cy="356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50" dirty="0" smtClean="0"/>
              <a:t>Le conseguenze del bullismo sono fondate sul piano psicologico e possono essere gravi sia per le vittime sia per i bulli sia per gli osservatori.</a:t>
            </a:r>
          </a:p>
          <a:p>
            <a:endParaRPr lang="it-IT" sz="2050" dirty="0" smtClean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050" dirty="0" smtClean="0"/>
              <a:t>Per le </a:t>
            </a:r>
            <a:r>
              <a:rPr lang="it-IT" sz="2050" b="1" dirty="0" smtClean="0"/>
              <a:t>vittime</a:t>
            </a:r>
            <a:r>
              <a:rPr lang="it-IT" sz="2050" dirty="0" smtClean="0"/>
              <a:t> il rischio è quello di manifestare il disagio attraverso sintomi fisici o psicologici, associati ad un rifiuto nell’andare a scuola.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050" dirty="0" smtClean="0"/>
              <a:t>I</a:t>
            </a:r>
            <a:r>
              <a:rPr lang="it-IT" sz="2050" b="1" dirty="0" smtClean="0"/>
              <a:t> bulli </a:t>
            </a:r>
            <a:r>
              <a:rPr lang="it-IT" sz="2050" dirty="0" smtClean="0"/>
              <a:t>possono invece presentare: un calo nel rendimento scolastico, difficoltà relazionali, disturbi della condotta per incapacità di rispettare le regole che possono portare a veri e propri comportamenti antisociali.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050" dirty="0" smtClean="0"/>
              <a:t>Gli</a:t>
            </a:r>
            <a:r>
              <a:rPr lang="it-IT" sz="2050" b="1" dirty="0" smtClean="0"/>
              <a:t> osservatori</a:t>
            </a:r>
            <a:r>
              <a:rPr lang="it-IT" sz="2050" dirty="0" smtClean="0"/>
              <a:t>, infine, vivono in contesto caratterizzato da difficoltà relazionali che aumentano la paura e l’ansia sociale e rafforzano una logica di indifferenza, portando i ragazzi a negare il problema.</a:t>
            </a:r>
            <a:endParaRPr lang="it-IT" sz="2050" dirty="0"/>
          </a:p>
        </p:txBody>
      </p:sp>
      <p:pic>
        <p:nvPicPr>
          <p:cNvPr id="3074" name="Picture 2" descr="C:\Users\Manuele Giardina\Desktop\IMG 0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20972"/>
            <a:ext cx="3960440" cy="2148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Manuele Giardina\Desktop\IMG 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15413"/>
            <a:ext cx="3717075" cy="2218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96389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 txBox="1">
            <a:spLocks/>
          </p:cNvSpPr>
          <p:nvPr/>
        </p:nvSpPr>
        <p:spPr>
          <a:xfrm>
            <a:off x="179512" y="1988840"/>
            <a:ext cx="8964488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2600" dirty="0" smtClean="0">
                <a:latin typeface="Berlin Sans FB Demi" panose="020E0802020502020306" pitchFamily="34" charset="0"/>
              </a:rPr>
              <a:t>Per la vittima non è semplice reagire alle prepotenze .</a:t>
            </a:r>
          </a:p>
          <a:p>
            <a:pPr marL="0" indent="0">
              <a:buFont typeface="Arial" pitchFamily="34" charset="0"/>
              <a:buNone/>
            </a:pPr>
            <a:r>
              <a:rPr lang="it-IT" sz="2600" dirty="0" smtClean="0">
                <a:latin typeface="Berlin Sans FB Demi" panose="020E0802020502020306" pitchFamily="34" charset="0"/>
              </a:rPr>
              <a:t>Tuttavia , ci sono alcuni comportamenti che possono essere d’aiuto.</a:t>
            </a:r>
          </a:p>
          <a:p>
            <a:pPr marL="0" indent="0">
              <a:buFont typeface="Arial" pitchFamily="34" charset="0"/>
              <a:buNone/>
            </a:pPr>
            <a:r>
              <a:rPr lang="it-IT" sz="2600" dirty="0" smtClean="0">
                <a:latin typeface="Berlin Sans FB Demi" panose="020E0802020502020306" pitchFamily="34" charset="0"/>
              </a:rPr>
              <a:t>. NON VERGOGNARTI PER CIO’ CHE ACCADE, NON E’ </a:t>
            </a:r>
          </a:p>
          <a:p>
            <a:pPr marL="0" indent="0">
              <a:buFont typeface="Arial" pitchFamily="34" charset="0"/>
              <a:buNone/>
            </a:pPr>
            <a:r>
              <a:rPr lang="it-IT" sz="2600" dirty="0" smtClean="0">
                <a:latin typeface="Berlin Sans FB Demi" panose="020E0802020502020306" pitchFamily="34" charset="0"/>
              </a:rPr>
              <a:t>  COLPA TUA.         </a:t>
            </a:r>
          </a:p>
          <a:p>
            <a:r>
              <a:rPr lang="it-IT" sz="2600" dirty="0" smtClean="0">
                <a:latin typeface="Berlin Sans FB Demi" panose="020E0802020502020306" pitchFamily="34" charset="0"/>
              </a:rPr>
              <a:t>PARLARE CON I TUOI INSEGNANTI O ALTRI ADULTI.</a:t>
            </a:r>
          </a:p>
          <a:p>
            <a:r>
              <a:rPr lang="it-IT" sz="2600" dirty="0" smtClean="0">
                <a:latin typeface="Berlin Sans FB Demi" panose="020E0802020502020306" pitchFamily="34" charset="0"/>
              </a:rPr>
              <a:t>PARLARNE CON I PROPRI GENITORI.</a:t>
            </a:r>
          </a:p>
          <a:p>
            <a:r>
              <a:rPr lang="it-IT" sz="2600" dirty="0" smtClean="0">
                <a:latin typeface="Berlin Sans FB Demi" panose="020E0802020502020306" pitchFamily="34" charset="0"/>
              </a:rPr>
              <a:t>NON ISOLARSI E CHIEDERE AIUTO.</a:t>
            </a:r>
            <a:endParaRPr lang="it-IT" sz="2600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324544" y="251101"/>
            <a:ext cx="97210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dirty="0" smtClean="0">
                <a:ln w="50800"/>
                <a:solidFill>
                  <a:schemeClr val="bg1"/>
                </a:solidFill>
              </a:rPr>
              <a:t>   </a:t>
            </a:r>
            <a:r>
              <a:rPr lang="it-IT" sz="5400" b="1" dirty="0" smtClean="0">
                <a:ln w="50800"/>
                <a:solidFill>
                  <a:schemeClr val="bg1"/>
                </a:solidFill>
                <a:latin typeface="Algerian" panose="04020705040A02060702" pitchFamily="82" charset="0"/>
              </a:rPr>
              <a:t>CONSIGLI PER LE VITTIME DEL BULLISMO</a:t>
            </a:r>
            <a:endParaRPr lang="it-IT" sz="5400" b="1" dirty="0">
              <a:ln w="50800"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8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1950"/>
            <a:ext cx="4896544" cy="340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1792"/>
            <a:ext cx="3960497" cy="295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1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67744" y="52864"/>
            <a:ext cx="42943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7200" b="1" dirty="0" smtClean="0">
                <a:ln w="50800"/>
                <a:solidFill>
                  <a:schemeClr val="bg1"/>
                </a:solidFill>
              </a:rPr>
              <a:t>CURIOSITÀ</a:t>
            </a:r>
            <a:endParaRPr lang="it-IT" sz="72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67900" y="1205345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C00000"/>
                </a:solidFill>
              </a:rPr>
              <a:t>IL BULLISMO NON È …</a:t>
            </a:r>
            <a:endParaRPr lang="it-IT" sz="3200" b="1" i="1" dirty="0">
              <a:solidFill>
                <a:srgbClr val="C0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9888" y="19075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it-IT" sz="2400" b="1" dirty="0" smtClean="0"/>
              <a:t>Uno scherzo</a:t>
            </a:r>
            <a:r>
              <a:rPr lang="it-IT" sz="2400" dirty="0" smtClean="0"/>
              <a:t>: nello scherzo l’intento è divertirsi  tutti insieme, non ferire l’altro 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it-IT" sz="2400" b="1" dirty="0" smtClean="0"/>
              <a:t>Un conflitto di coetanei</a:t>
            </a:r>
            <a:r>
              <a:rPr lang="it-IT" sz="2400" dirty="0" smtClean="0"/>
              <a:t>: il conflitto avviene in determinate circostanze e può accadere a chiunque. </a:t>
            </a:r>
            <a:endParaRPr lang="it-IT" sz="2400" b="1" dirty="0"/>
          </a:p>
        </p:txBody>
      </p:sp>
      <p:pic>
        <p:nvPicPr>
          <p:cNvPr id="4098" name="Picture 2" descr="C:\Users\Manuele Giardina\Desktop\IMG 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140968"/>
            <a:ext cx="22987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anuele Giardina\Desktop\IMG 0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24" y="3474740"/>
            <a:ext cx="3209528" cy="32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6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20160066">
            <a:off x="1554231" y="1316638"/>
            <a:ext cx="599735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GRAZIE PER LA VOSTRA ATTENZIONE</a:t>
            </a:r>
            <a:endParaRPr lang="it-IT" sz="8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356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441</Words>
  <Application>Microsoft Office PowerPoint</Application>
  <PresentationFormat>Presentazione su schermo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Algerian</vt:lpstr>
      <vt:lpstr>Arial</vt:lpstr>
      <vt:lpstr>Berlin Sans FB Demi</vt:lpstr>
      <vt:lpstr>Calibri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Manuele Giardina</dc:creator>
  <cp:lastModifiedBy>Giuseppe Marchese</cp:lastModifiedBy>
  <cp:revision>26</cp:revision>
  <dcterms:created xsi:type="dcterms:W3CDTF">2018-01-22T15:56:56Z</dcterms:created>
  <dcterms:modified xsi:type="dcterms:W3CDTF">2018-02-02T08:18:16Z</dcterms:modified>
</cp:coreProperties>
</file>